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Roboto" charset="1" panose="02000000000000000000"/>
      <p:regular r:id="rId13"/>
    </p:embeddedFont>
    <p:embeddedFont>
      <p:font typeface="Roboto Bold" charset="1" panose="02000000000000000000"/>
      <p:regular r:id="rId14"/>
    </p:embeddedFont>
    <p:embeddedFont>
      <p:font typeface="Roboto Italics" charset="1" panose="02000000000000000000"/>
      <p:regular r:id="rId15"/>
    </p:embeddedFont>
    <p:embeddedFont>
      <p:font typeface="Roboto Bold Italics" charset="1" panose="020000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5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24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5.sv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.pn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FyToMdToQ.mp4" Type="http://schemas.openxmlformats.org/officeDocument/2006/relationships/video"/><Relationship Id="rId4" Target="../media/VAFyToMdToQ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FyTqHKbYo.mp4" Type="http://schemas.openxmlformats.org/officeDocument/2006/relationships/video"/><Relationship Id="rId4" Target="../media/VAFyTqHKbYo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FyTiQ0PkM.mp4" Type="http://schemas.openxmlformats.org/officeDocument/2006/relationships/video"/><Relationship Id="rId4" Target="../media/VAFyTiQ0PkM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FyTmVDOCw.mp4" Type="http://schemas.openxmlformats.org/officeDocument/2006/relationships/video"/><Relationship Id="rId4" Target="../media/VAFyTmVDOCw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21330">
            <a:off x="4940565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47283" y="-56687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9711" t="0" r="-2971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8531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48589" y="2321585"/>
            <a:ext cx="1233465" cy="713167"/>
          </a:xfrm>
          <a:custGeom>
            <a:avLst/>
            <a:gdLst/>
            <a:ahLst/>
            <a:cxnLst/>
            <a:rect r="r" b="b" t="t" l="l"/>
            <a:pathLst>
              <a:path h="713167" w="1233465">
                <a:moveTo>
                  <a:pt x="0" y="0"/>
                </a:moveTo>
                <a:lnTo>
                  <a:pt x="1233464" y="0"/>
                </a:lnTo>
                <a:lnTo>
                  <a:pt x="1233464" y="713167"/>
                </a:lnTo>
                <a:lnTo>
                  <a:pt x="0" y="71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9169" y="2358008"/>
            <a:ext cx="1661646" cy="676743"/>
          </a:xfrm>
          <a:custGeom>
            <a:avLst/>
            <a:gdLst/>
            <a:ahLst/>
            <a:cxnLst/>
            <a:rect r="r" b="b" t="t" l="l"/>
            <a:pathLst>
              <a:path h="676743" w="1661646">
                <a:moveTo>
                  <a:pt x="0" y="0"/>
                </a:moveTo>
                <a:lnTo>
                  <a:pt x="1661647" y="0"/>
                </a:lnTo>
                <a:lnTo>
                  <a:pt x="1661647" y="676744"/>
                </a:lnTo>
                <a:lnTo>
                  <a:pt x="0" y="676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9180537" y="2363476"/>
            <a:ext cx="0" cy="671276"/>
          </a:xfrm>
          <a:prstGeom prst="line">
            <a:avLst/>
          </a:prstGeom>
          <a:ln cap="rnd" w="19050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336524" y="3317400"/>
            <a:ext cx="9405358" cy="27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 spc="112">
                <a:solidFill>
                  <a:srgbClr val="040506"/>
                </a:solidFill>
                <a:latin typeface="Arimo"/>
              </a:rPr>
              <a:t>Sogrape &amp; 42porto Hackathon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6172912"/>
            <a:ext cx="9497482" cy="45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Arimo Bold"/>
              </a:rPr>
              <a:t>Online price harvesting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800" y="9579858"/>
            <a:ext cx="9497482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 spc="116">
                <a:solidFill>
                  <a:srgbClr val="231F20"/>
                </a:solidFill>
                <a:latin typeface="Roboto Italics"/>
              </a:rPr>
              <a:t>aamaral-, ismirand, jmarinho, numartin, ocaio-re, pabernar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594659"/>
            <a:ext cx="6875471" cy="6229200"/>
            <a:chOff x="0" y="0"/>
            <a:chExt cx="1810824" cy="1640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0824" cy="1640612"/>
            </a:xfrm>
            <a:custGeom>
              <a:avLst/>
              <a:gdLst/>
              <a:ahLst/>
              <a:cxnLst/>
              <a:rect r="r" b="b" t="t" l="l"/>
              <a:pathLst>
                <a:path h="1640612" w="1810824">
                  <a:moveTo>
                    <a:pt x="29277" y="0"/>
                  </a:moveTo>
                  <a:lnTo>
                    <a:pt x="1781547" y="0"/>
                  </a:lnTo>
                  <a:cubicBezTo>
                    <a:pt x="1797716" y="0"/>
                    <a:pt x="1810824" y="13108"/>
                    <a:pt x="1810824" y="29277"/>
                  </a:cubicBezTo>
                  <a:lnTo>
                    <a:pt x="1810824" y="1611336"/>
                  </a:lnTo>
                  <a:cubicBezTo>
                    <a:pt x="1810824" y="1619101"/>
                    <a:pt x="1807739" y="1626547"/>
                    <a:pt x="1802249" y="1632038"/>
                  </a:cubicBezTo>
                  <a:cubicBezTo>
                    <a:pt x="1796758" y="1637528"/>
                    <a:pt x="1789312" y="1640612"/>
                    <a:pt x="1781547" y="1640612"/>
                  </a:cubicBezTo>
                  <a:lnTo>
                    <a:pt x="29277" y="1640612"/>
                  </a:lnTo>
                  <a:cubicBezTo>
                    <a:pt x="21512" y="1640612"/>
                    <a:pt x="14065" y="1637528"/>
                    <a:pt x="8575" y="1632038"/>
                  </a:cubicBezTo>
                  <a:cubicBezTo>
                    <a:pt x="3084" y="1626547"/>
                    <a:pt x="0" y="1619101"/>
                    <a:pt x="0" y="1611336"/>
                  </a:cubicBezTo>
                  <a:lnTo>
                    <a:pt x="0" y="29277"/>
                  </a:lnTo>
                  <a:cubicBezTo>
                    <a:pt x="0" y="21512"/>
                    <a:pt x="3084" y="14065"/>
                    <a:pt x="8575" y="8575"/>
                  </a:cubicBezTo>
                  <a:cubicBezTo>
                    <a:pt x="14065" y="3084"/>
                    <a:pt x="21512" y="0"/>
                    <a:pt x="2927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10824" cy="165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69236" y="2169217"/>
            <a:ext cx="510465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DECOUPLED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14107" y="2264467"/>
            <a:ext cx="5104656" cy="1330192"/>
            <a:chOff x="0" y="0"/>
            <a:chExt cx="6806208" cy="17735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6806208" cy="1166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91"/>
                </a:lnSpc>
                <a:spcBef>
                  <a:spcPct val="0"/>
                </a:spcBef>
              </a:pPr>
              <a:r>
                <a:rPr lang="en-US" sz="5283" spc="184">
                  <a:solidFill>
                    <a:srgbClr val="010101"/>
                  </a:solidFill>
                  <a:latin typeface="Archivo Black"/>
                </a:rPr>
                <a:t>COUPLED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14625" y="1042281"/>
              <a:ext cx="297695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10101"/>
                  </a:solidFill>
                  <a:latin typeface="Open Sauce Italics"/>
                </a:rPr>
                <a:t>Monolithic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16288" y="3594659"/>
            <a:ext cx="6875471" cy="6229200"/>
            <a:chOff x="0" y="0"/>
            <a:chExt cx="1810824" cy="16406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0824" cy="1640612"/>
            </a:xfrm>
            <a:custGeom>
              <a:avLst/>
              <a:gdLst/>
              <a:ahLst/>
              <a:cxnLst/>
              <a:rect r="r" b="b" t="t" l="l"/>
              <a:pathLst>
                <a:path h="1640612" w="1810824">
                  <a:moveTo>
                    <a:pt x="29277" y="0"/>
                  </a:moveTo>
                  <a:lnTo>
                    <a:pt x="1781547" y="0"/>
                  </a:lnTo>
                  <a:cubicBezTo>
                    <a:pt x="1797716" y="0"/>
                    <a:pt x="1810824" y="13108"/>
                    <a:pt x="1810824" y="29277"/>
                  </a:cubicBezTo>
                  <a:lnTo>
                    <a:pt x="1810824" y="1611336"/>
                  </a:lnTo>
                  <a:cubicBezTo>
                    <a:pt x="1810824" y="1619101"/>
                    <a:pt x="1807739" y="1626547"/>
                    <a:pt x="1802249" y="1632038"/>
                  </a:cubicBezTo>
                  <a:cubicBezTo>
                    <a:pt x="1796758" y="1637528"/>
                    <a:pt x="1789312" y="1640612"/>
                    <a:pt x="1781547" y="1640612"/>
                  </a:cubicBezTo>
                  <a:lnTo>
                    <a:pt x="29277" y="1640612"/>
                  </a:lnTo>
                  <a:cubicBezTo>
                    <a:pt x="21512" y="1640612"/>
                    <a:pt x="14065" y="1637528"/>
                    <a:pt x="8575" y="1632038"/>
                  </a:cubicBezTo>
                  <a:cubicBezTo>
                    <a:pt x="3084" y="1626547"/>
                    <a:pt x="0" y="1619101"/>
                    <a:pt x="0" y="1611336"/>
                  </a:cubicBezTo>
                  <a:lnTo>
                    <a:pt x="0" y="29277"/>
                  </a:lnTo>
                  <a:cubicBezTo>
                    <a:pt x="0" y="21512"/>
                    <a:pt x="3084" y="14065"/>
                    <a:pt x="8575" y="8575"/>
                  </a:cubicBezTo>
                  <a:cubicBezTo>
                    <a:pt x="14065" y="3084"/>
                    <a:pt x="21512" y="0"/>
                    <a:pt x="2927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10824" cy="165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73087" y="410656"/>
            <a:ext cx="6741826" cy="115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9"/>
              </a:lnSpc>
              <a:spcBef>
                <a:spcPct val="0"/>
              </a:spcBef>
            </a:pPr>
            <a:r>
              <a:rPr lang="en-US" sz="7137">
                <a:solidFill>
                  <a:srgbClr val="010101"/>
                </a:solidFill>
                <a:latin typeface="Montserrat Classic"/>
              </a:rPr>
              <a:t>Considerations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535046"/>
            <a:ext cx="3440460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One server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62506"/>
            <a:ext cx="4825603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Single codebase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146715"/>
            <a:ext cx="6747539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Better for small teams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3829" y="4176738"/>
            <a:ext cx="3889173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Two servers: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14743" y="4926303"/>
            <a:ext cx="41184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Laravel API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4743" y="5410336"/>
            <a:ext cx="49591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REACT, VUE, Nextjs...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3829" y="6262506"/>
            <a:ext cx="5149368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Dedicated teams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9236" y="7007470"/>
            <a:ext cx="50050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Frontend and 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3829" y="7855195"/>
            <a:ext cx="5149368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Feed  more apps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9236" y="8466809"/>
            <a:ext cx="5784560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>
                <a:solidFill>
                  <a:srgbClr val="010101"/>
                </a:solidFill>
                <a:latin typeface="Open Sauce"/>
              </a:rPr>
              <a:t>Mobile apps, smartwatches, other apps or services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7433" y="1980080"/>
            <a:ext cx="12563370" cy="7872026"/>
            <a:chOff x="0" y="0"/>
            <a:chExt cx="3308871" cy="20732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8871" cy="2073291"/>
            </a:xfrm>
            <a:custGeom>
              <a:avLst/>
              <a:gdLst/>
              <a:ahLst/>
              <a:cxnLst/>
              <a:rect r="r" b="b" t="t" l="l"/>
              <a:pathLst>
                <a:path h="2073291" w="3308871">
                  <a:moveTo>
                    <a:pt x="16022" y="0"/>
                  </a:moveTo>
                  <a:lnTo>
                    <a:pt x="3292849" y="0"/>
                  </a:lnTo>
                  <a:cubicBezTo>
                    <a:pt x="3301698" y="0"/>
                    <a:pt x="3308871" y="7173"/>
                    <a:pt x="3308871" y="16022"/>
                  </a:cubicBezTo>
                  <a:lnTo>
                    <a:pt x="3308871" y="2057269"/>
                  </a:lnTo>
                  <a:cubicBezTo>
                    <a:pt x="3308871" y="2061518"/>
                    <a:pt x="3307183" y="2065593"/>
                    <a:pt x="3304179" y="2068598"/>
                  </a:cubicBezTo>
                  <a:cubicBezTo>
                    <a:pt x="3301174" y="2071603"/>
                    <a:pt x="3297099" y="2073291"/>
                    <a:pt x="3292849" y="2073291"/>
                  </a:cubicBezTo>
                  <a:lnTo>
                    <a:pt x="16022" y="2073291"/>
                  </a:lnTo>
                  <a:cubicBezTo>
                    <a:pt x="11773" y="2073291"/>
                    <a:pt x="7697" y="2071603"/>
                    <a:pt x="4693" y="2068598"/>
                  </a:cubicBezTo>
                  <a:cubicBezTo>
                    <a:pt x="1688" y="2065593"/>
                    <a:pt x="0" y="2061518"/>
                    <a:pt x="0" y="2057269"/>
                  </a:cubicBezTo>
                  <a:lnTo>
                    <a:pt x="0" y="16022"/>
                  </a:lnTo>
                  <a:cubicBezTo>
                    <a:pt x="0" y="11773"/>
                    <a:pt x="1688" y="7697"/>
                    <a:pt x="4693" y="4693"/>
                  </a:cubicBezTo>
                  <a:cubicBezTo>
                    <a:pt x="7697" y="1688"/>
                    <a:pt x="11773" y="0"/>
                    <a:pt x="16022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308871" cy="209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27054" y="2103853"/>
            <a:ext cx="12224129" cy="7624479"/>
          </a:xfrm>
          <a:custGeom>
            <a:avLst/>
            <a:gdLst/>
            <a:ahLst/>
            <a:cxnLst/>
            <a:rect r="r" b="b" t="t" l="l"/>
            <a:pathLst>
              <a:path h="7624479" w="12224129">
                <a:moveTo>
                  <a:pt x="0" y="0"/>
                </a:moveTo>
                <a:lnTo>
                  <a:pt x="12224129" y="0"/>
                </a:lnTo>
                <a:lnTo>
                  <a:pt x="12224129" y="7624479"/>
                </a:lnTo>
                <a:lnTo>
                  <a:pt x="0" y="76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99" r="0" b="-824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1533" y="411734"/>
            <a:ext cx="8615171" cy="111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3"/>
              </a:lnSpc>
              <a:spcBef>
                <a:spcPct val="0"/>
              </a:spcBef>
            </a:pPr>
            <a:r>
              <a:rPr lang="en-US" sz="6488" spc="227">
                <a:solidFill>
                  <a:srgbClr val="010101"/>
                </a:solidFill>
                <a:latin typeface="Archivo Black"/>
              </a:rPr>
              <a:t>THANK YOU! :P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68" r="0" b="-46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764" y="902572"/>
            <a:ext cx="16302471" cy="8597592"/>
            <a:chOff x="0" y="0"/>
            <a:chExt cx="4293655" cy="2264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3655" cy="2264386"/>
            </a:xfrm>
            <a:custGeom>
              <a:avLst/>
              <a:gdLst/>
              <a:ahLst/>
              <a:cxnLst/>
              <a:rect r="r" b="b" t="t" l="l"/>
              <a:pathLst>
                <a:path h="2264386" w="4293655">
                  <a:moveTo>
                    <a:pt x="11872" y="0"/>
                  </a:moveTo>
                  <a:lnTo>
                    <a:pt x="4281783" y="0"/>
                  </a:lnTo>
                  <a:cubicBezTo>
                    <a:pt x="4284931" y="0"/>
                    <a:pt x="4287951" y="1251"/>
                    <a:pt x="4290178" y="3477"/>
                  </a:cubicBezTo>
                  <a:cubicBezTo>
                    <a:pt x="4292404" y="5704"/>
                    <a:pt x="4293655" y="8724"/>
                    <a:pt x="4293655" y="11872"/>
                  </a:cubicBezTo>
                  <a:lnTo>
                    <a:pt x="4293655" y="2252514"/>
                  </a:lnTo>
                  <a:cubicBezTo>
                    <a:pt x="4293655" y="2255663"/>
                    <a:pt x="4292404" y="2258683"/>
                    <a:pt x="4290178" y="2260909"/>
                  </a:cubicBezTo>
                  <a:cubicBezTo>
                    <a:pt x="4287951" y="2263136"/>
                    <a:pt x="4284931" y="2264386"/>
                    <a:pt x="4281783" y="2264386"/>
                  </a:cubicBezTo>
                  <a:lnTo>
                    <a:pt x="11872" y="2264386"/>
                  </a:lnTo>
                  <a:cubicBezTo>
                    <a:pt x="8724" y="2264386"/>
                    <a:pt x="5704" y="2263136"/>
                    <a:pt x="3477" y="2260909"/>
                  </a:cubicBezTo>
                  <a:cubicBezTo>
                    <a:pt x="1251" y="2258683"/>
                    <a:pt x="0" y="2255663"/>
                    <a:pt x="0" y="2252514"/>
                  </a:cubicBezTo>
                  <a:lnTo>
                    <a:pt x="0" y="11872"/>
                  </a:lnTo>
                  <a:cubicBezTo>
                    <a:pt x="0" y="8724"/>
                    <a:pt x="1251" y="5704"/>
                    <a:pt x="3477" y="3477"/>
                  </a:cubicBezTo>
                  <a:cubicBezTo>
                    <a:pt x="5704" y="1251"/>
                    <a:pt x="8724" y="0"/>
                    <a:pt x="1187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93655" cy="2283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86667"/>
                    </a:srgbClr>
                  </a:solidFill>
                  <a:latin typeface="Open Sauce"/>
                </a:rPr>
                <a:t>tt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61944" y="275148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71469" y="3276133"/>
            <a:ext cx="3076575" cy="507624"/>
            <a:chOff x="0" y="0"/>
            <a:chExt cx="810291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0291" cy="133695"/>
            </a:xfrm>
            <a:custGeom>
              <a:avLst/>
              <a:gdLst/>
              <a:ahLst/>
              <a:cxnLst/>
              <a:rect r="r" b="b" t="t" l="l"/>
              <a:pathLst>
                <a:path h="133695" w="810291">
                  <a:moveTo>
                    <a:pt x="0" y="0"/>
                  </a:moveTo>
                  <a:lnTo>
                    <a:pt x="810291" y="0"/>
                  </a:lnTo>
                  <a:lnTo>
                    <a:pt x="810291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0291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WebScraping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275148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00950" y="3276133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Database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44546" y="275148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44546" y="3276133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DashBoard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67221" y="3995941"/>
            <a:ext cx="1982608" cy="349660"/>
          </a:xfrm>
          <a:custGeom>
            <a:avLst/>
            <a:gdLst/>
            <a:ahLst/>
            <a:cxnLst/>
            <a:rect r="r" b="b" t="t" l="l"/>
            <a:pathLst>
              <a:path h="349660" w="1982608">
                <a:moveTo>
                  <a:pt x="0" y="0"/>
                </a:moveTo>
                <a:lnTo>
                  <a:pt x="1982608" y="0"/>
                </a:lnTo>
                <a:lnTo>
                  <a:pt x="1982608" y="349660"/>
                </a:lnTo>
                <a:lnTo>
                  <a:pt x="0" y="34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681957" y="4494005"/>
            <a:ext cx="2261447" cy="2249112"/>
          </a:xfrm>
          <a:custGeom>
            <a:avLst/>
            <a:gdLst/>
            <a:ahLst/>
            <a:cxnLst/>
            <a:rect r="r" b="b" t="t" l="l"/>
            <a:pathLst>
              <a:path h="2249112" w="2261447">
                <a:moveTo>
                  <a:pt x="0" y="0"/>
                </a:moveTo>
                <a:lnTo>
                  <a:pt x="2261447" y="0"/>
                </a:lnTo>
                <a:lnTo>
                  <a:pt x="2261447" y="2249112"/>
                </a:lnTo>
                <a:lnTo>
                  <a:pt x="0" y="2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42329" y="4124861"/>
            <a:ext cx="883438" cy="1018639"/>
          </a:xfrm>
          <a:custGeom>
            <a:avLst/>
            <a:gdLst/>
            <a:ahLst/>
            <a:cxnLst/>
            <a:rect r="r" b="b" t="t" l="l"/>
            <a:pathLst>
              <a:path h="1018639" w="883438">
                <a:moveTo>
                  <a:pt x="0" y="0"/>
                </a:moveTo>
                <a:lnTo>
                  <a:pt x="883438" y="0"/>
                </a:lnTo>
                <a:lnTo>
                  <a:pt x="883438" y="1018639"/>
                </a:lnTo>
                <a:lnTo>
                  <a:pt x="0" y="101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94427" y="6448431"/>
            <a:ext cx="769344" cy="717588"/>
          </a:xfrm>
          <a:custGeom>
            <a:avLst/>
            <a:gdLst/>
            <a:ahLst/>
            <a:cxnLst/>
            <a:rect r="r" b="b" t="t" l="l"/>
            <a:pathLst>
              <a:path h="717588" w="769344">
                <a:moveTo>
                  <a:pt x="0" y="0"/>
                </a:moveTo>
                <a:lnTo>
                  <a:pt x="769344" y="0"/>
                </a:lnTo>
                <a:lnTo>
                  <a:pt x="769344" y="717588"/>
                </a:lnTo>
                <a:lnTo>
                  <a:pt x="0" y="717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408254" y="4480430"/>
            <a:ext cx="1399620" cy="663070"/>
          </a:xfrm>
          <a:custGeom>
            <a:avLst/>
            <a:gdLst/>
            <a:ahLst/>
            <a:cxnLst/>
            <a:rect r="r" b="b" t="t" l="l"/>
            <a:pathLst>
              <a:path h="663070" w="1399620">
                <a:moveTo>
                  <a:pt x="0" y="0"/>
                </a:moveTo>
                <a:lnTo>
                  <a:pt x="1399620" y="0"/>
                </a:lnTo>
                <a:lnTo>
                  <a:pt x="1399620" y="663070"/>
                </a:lnTo>
                <a:lnTo>
                  <a:pt x="0" y="6630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134340" y="5353050"/>
            <a:ext cx="1947449" cy="605332"/>
          </a:xfrm>
          <a:custGeom>
            <a:avLst/>
            <a:gdLst/>
            <a:ahLst/>
            <a:cxnLst/>
            <a:rect r="r" b="b" t="t" l="l"/>
            <a:pathLst>
              <a:path h="605332" w="1947449">
                <a:moveTo>
                  <a:pt x="0" y="0"/>
                </a:moveTo>
                <a:lnTo>
                  <a:pt x="1947449" y="0"/>
                </a:lnTo>
                <a:lnTo>
                  <a:pt x="1947449" y="605332"/>
                </a:lnTo>
                <a:lnTo>
                  <a:pt x="0" y="6053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71755" y="6100738"/>
            <a:ext cx="1944490" cy="581004"/>
          </a:xfrm>
          <a:custGeom>
            <a:avLst/>
            <a:gdLst/>
            <a:ahLst/>
            <a:cxnLst/>
            <a:rect r="r" b="b" t="t" l="l"/>
            <a:pathLst>
              <a:path h="581004" w="1944490">
                <a:moveTo>
                  <a:pt x="0" y="0"/>
                </a:moveTo>
                <a:lnTo>
                  <a:pt x="1944490" y="0"/>
                </a:lnTo>
                <a:lnTo>
                  <a:pt x="1944490" y="581004"/>
                </a:lnTo>
                <a:lnTo>
                  <a:pt x="0" y="581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944546" y="5066274"/>
            <a:ext cx="3009900" cy="1266308"/>
          </a:xfrm>
          <a:custGeom>
            <a:avLst/>
            <a:gdLst/>
            <a:ahLst/>
            <a:cxnLst/>
            <a:rect r="r" b="b" t="t" l="l"/>
            <a:pathLst>
              <a:path h="1266308" w="3009900">
                <a:moveTo>
                  <a:pt x="0" y="0"/>
                </a:moveTo>
                <a:lnTo>
                  <a:pt x="3009900" y="0"/>
                </a:lnTo>
                <a:lnTo>
                  <a:pt x="3009900" y="1266308"/>
                </a:lnTo>
                <a:lnTo>
                  <a:pt x="0" y="126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134340" y="6743117"/>
            <a:ext cx="2165450" cy="548424"/>
          </a:xfrm>
          <a:custGeom>
            <a:avLst/>
            <a:gdLst/>
            <a:ahLst/>
            <a:cxnLst/>
            <a:rect r="r" b="b" t="t" l="l"/>
            <a:pathLst>
              <a:path h="548424" w="2165450">
                <a:moveTo>
                  <a:pt x="0" y="0"/>
                </a:moveTo>
                <a:lnTo>
                  <a:pt x="2165450" y="0"/>
                </a:lnTo>
                <a:lnTo>
                  <a:pt x="2165450" y="548423"/>
                </a:lnTo>
                <a:lnTo>
                  <a:pt x="0" y="5484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150965" y="3821111"/>
            <a:ext cx="282721" cy="282721"/>
          </a:xfrm>
          <a:custGeom>
            <a:avLst/>
            <a:gdLst/>
            <a:ahLst/>
            <a:cxnLst/>
            <a:rect r="r" b="b" t="t" l="l"/>
            <a:pathLst>
              <a:path h="282721" w="282721">
                <a:moveTo>
                  <a:pt x="0" y="0"/>
                </a:moveTo>
                <a:lnTo>
                  <a:pt x="282721" y="0"/>
                </a:lnTo>
                <a:lnTo>
                  <a:pt x="282721" y="282721"/>
                </a:lnTo>
                <a:lnTo>
                  <a:pt x="0" y="2827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65336" y="8971915"/>
            <a:ext cx="768034" cy="39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537">
                <a:solidFill>
                  <a:srgbClr val="010101"/>
                </a:solidFill>
                <a:latin typeface="Open Sauce Bold"/>
              </a:rPr>
              <a:t>Main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82614" y="9023204"/>
            <a:ext cx="282721" cy="282721"/>
          </a:xfrm>
          <a:custGeom>
            <a:avLst/>
            <a:gdLst/>
            <a:ahLst/>
            <a:cxnLst/>
            <a:rect r="r" b="b" t="t" l="l"/>
            <a:pathLst>
              <a:path h="282721" w="282721">
                <a:moveTo>
                  <a:pt x="0" y="0"/>
                </a:moveTo>
                <a:lnTo>
                  <a:pt x="282722" y="0"/>
                </a:lnTo>
                <a:lnTo>
                  <a:pt x="282722" y="282721"/>
                </a:lnTo>
                <a:lnTo>
                  <a:pt x="0" y="28272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1221666"/>
            <a:ext cx="1623060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ARCHITECTURE DESIGN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0981" y="6865805"/>
            <a:ext cx="1803400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10101"/>
                </a:solidFill>
                <a:latin typeface="Open Sans Italics"/>
              </a:rPr>
              <a:t>BeautifulSoup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99550" y="6516764"/>
            <a:ext cx="1216692" cy="52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4">
                <a:solidFill>
                  <a:srgbClr val="010101"/>
                </a:solidFill>
                <a:latin typeface="Open Sans Bold"/>
              </a:rPr>
              <a:t>REACT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0810875" y="4777529"/>
            <a:ext cx="1990796" cy="575521"/>
          </a:xfrm>
          <a:custGeom>
            <a:avLst/>
            <a:gdLst/>
            <a:ahLst/>
            <a:cxnLst/>
            <a:rect r="r" b="b" t="t" l="l"/>
            <a:pathLst>
              <a:path h="575521" w="1990796">
                <a:moveTo>
                  <a:pt x="0" y="0"/>
                </a:moveTo>
                <a:lnTo>
                  <a:pt x="1990796" y="0"/>
                </a:lnTo>
                <a:lnTo>
                  <a:pt x="1990796" y="575521"/>
                </a:lnTo>
                <a:lnTo>
                  <a:pt x="0" y="57552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86329" y="4855739"/>
            <a:ext cx="1990796" cy="575521"/>
          </a:xfrm>
          <a:custGeom>
            <a:avLst/>
            <a:gdLst/>
            <a:ahLst/>
            <a:cxnLst/>
            <a:rect r="r" b="b" t="t" l="l"/>
            <a:pathLst>
              <a:path h="575521" w="1990796">
                <a:moveTo>
                  <a:pt x="0" y="0"/>
                </a:moveTo>
                <a:lnTo>
                  <a:pt x="1990796" y="0"/>
                </a:lnTo>
                <a:lnTo>
                  <a:pt x="1990796" y="575522"/>
                </a:lnTo>
                <a:lnTo>
                  <a:pt x="0" y="5755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310" y="76200"/>
            <a:ext cx="17157379" cy="10287000"/>
          </a:xfrm>
          <a:custGeom>
            <a:avLst/>
            <a:gdLst/>
            <a:ahLst/>
            <a:cxnLst/>
            <a:rect r="r" b="b" t="t" l="l"/>
            <a:pathLst>
              <a:path h="10287000" w="17157379">
                <a:moveTo>
                  <a:pt x="0" y="0"/>
                </a:moveTo>
                <a:lnTo>
                  <a:pt x="17157380" y="0"/>
                </a:lnTo>
                <a:lnTo>
                  <a:pt x="17157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9752">
            <a:off x="6214759" y="3001903"/>
            <a:ext cx="13471756" cy="851141"/>
          </a:xfrm>
          <a:custGeom>
            <a:avLst/>
            <a:gdLst/>
            <a:ahLst/>
            <a:cxnLst/>
            <a:rect r="r" b="b" t="t" l="l"/>
            <a:pathLst>
              <a:path h="851141" w="13471756">
                <a:moveTo>
                  <a:pt x="0" y="0"/>
                </a:moveTo>
                <a:lnTo>
                  <a:pt x="13471757" y="0"/>
                </a:lnTo>
                <a:lnTo>
                  <a:pt x="13471757" y="851141"/>
                </a:lnTo>
                <a:lnTo>
                  <a:pt x="0" y="85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152" r="0" b="-447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32325" y="-1905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>
                <a:alpha val="72941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>
                <a:alphaModFix amt="73000"/>
              </a:blip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26520" y="6984863"/>
            <a:ext cx="8254876" cy="2032146"/>
            <a:chOff x="0" y="0"/>
            <a:chExt cx="2817682" cy="6936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7682" cy="693644"/>
            </a:xfrm>
            <a:custGeom>
              <a:avLst/>
              <a:gdLst/>
              <a:ahLst/>
              <a:cxnLst/>
              <a:rect r="r" b="b" t="t" l="l"/>
              <a:pathLst>
                <a:path h="693644" w="2817682">
                  <a:moveTo>
                    <a:pt x="10316" y="0"/>
                  </a:moveTo>
                  <a:lnTo>
                    <a:pt x="2807365" y="0"/>
                  </a:lnTo>
                  <a:cubicBezTo>
                    <a:pt x="2813063" y="0"/>
                    <a:pt x="2817682" y="4619"/>
                    <a:pt x="2817682" y="10316"/>
                  </a:cubicBezTo>
                  <a:lnTo>
                    <a:pt x="2817682" y="683327"/>
                  </a:lnTo>
                  <a:cubicBezTo>
                    <a:pt x="2817682" y="689025"/>
                    <a:pt x="2813063" y="693644"/>
                    <a:pt x="2807365" y="693644"/>
                  </a:cubicBezTo>
                  <a:lnTo>
                    <a:pt x="10316" y="693644"/>
                  </a:lnTo>
                  <a:cubicBezTo>
                    <a:pt x="4619" y="693644"/>
                    <a:pt x="0" y="689025"/>
                    <a:pt x="0" y="683327"/>
                  </a:cubicBezTo>
                  <a:lnTo>
                    <a:pt x="0" y="10316"/>
                  </a:lnTo>
                  <a:cubicBezTo>
                    <a:pt x="0" y="4619"/>
                    <a:pt x="4619" y="0"/>
                    <a:pt x="1031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817682" cy="71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2214" y="6774480"/>
            <a:ext cx="2890263" cy="248382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770655" y="7409474"/>
            <a:ext cx="2099025" cy="1182925"/>
          </a:xfrm>
          <a:custGeom>
            <a:avLst/>
            <a:gdLst/>
            <a:ahLst/>
            <a:cxnLst/>
            <a:rect r="r" b="b" t="t" l="l"/>
            <a:pathLst>
              <a:path h="1182925" w="2099025">
                <a:moveTo>
                  <a:pt x="0" y="0"/>
                </a:moveTo>
                <a:lnTo>
                  <a:pt x="2099025" y="0"/>
                </a:lnTo>
                <a:lnTo>
                  <a:pt x="2099025" y="1182925"/>
                </a:lnTo>
                <a:lnTo>
                  <a:pt x="0" y="118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3156" y="3535655"/>
            <a:ext cx="8254876" cy="2032146"/>
            <a:chOff x="0" y="0"/>
            <a:chExt cx="2817682" cy="6936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17682" cy="693644"/>
            </a:xfrm>
            <a:custGeom>
              <a:avLst/>
              <a:gdLst/>
              <a:ahLst/>
              <a:cxnLst/>
              <a:rect r="r" b="b" t="t" l="l"/>
              <a:pathLst>
                <a:path h="693644" w="2817682">
                  <a:moveTo>
                    <a:pt x="10316" y="0"/>
                  </a:moveTo>
                  <a:lnTo>
                    <a:pt x="2807365" y="0"/>
                  </a:lnTo>
                  <a:cubicBezTo>
                    <a:pt x="2813063" y="0"/>
                    <a:pt x="2817682" y="4619"/>
                    <a:pt x="2817682" y="10316"/>
                  </a:cubicBezTo>
                  <a:lnTo>
                    <a:pt x="2817682" y="683327"/>
                  </a:lnTo>
                  <a:cubicBezTo>
                    <a:pt x="2817682" y="689025"/>
                    <a:pt x="2813063" y="693644"/>
                    <a:pt x="2807365" y="693644"/>
                  </a:cubicBezTo>
                  <a:lnTo>
                    <a:pt x="10316" y="693644"/>
                  </a:lnTo>
                  <a:cubicBezTo>
                    <a:pt x="4619" y="693644"/>
                    <a:pt x="0" y="689025"/>
                    <a:pt x="0" y="683327"/>
                  </a:cubicBezTo>
                  <a:lnTo>
                    <a:pt x="0" y="10316"/>
                  </a:lnTo>
                  <a:cubicBezTo>
                    <a:pt x="0" y="4619"/>
                    <a:pt x="4619" y="0"/>
                    <a:pt x="1031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817682" cy="71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56515" y="3354777"/>
            <a:ext cx="2785631" cy="239390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340079" y="3582538"/>
            <a:ext cx="1862180" cy="1862180"/>
          </a:xfrm>
          <a:custGeom>
            <a:avLst/>
            <a:gdLst/>
            <a:ahLst/>
            <a:cxnLst/>
            <a:rect r="r" b="b" t="t" l="l"/>
            <a:pathLst>
              <a:path h="1862180" w="1862180">
                <a:moveTo>
                  <a:pt x="0" y="0"/>
                </a:moveTo>
                <a:lnTo>
                  <a:pt x="1862181" y="0"/>
                </a:lnTo>
                <a:lnTo>
                  <a:pt x="1862181" y="1862180"/>
                </a:lnTo>
                <a:lnTo>
                  <a:pt x="0" y="186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38069" y="4370052"/>
            <a:ext cx="738567" cy="534538"/>
          </a:xfrm>
          <a:custGeom>
            <a:avLst/>
            <a:gdLst/>
            <a:ahLst/>
            <a:cxnLst/>
            <a:rect r="r" b="b" t="t" l="l"/>
            <a:pathLst>
              <a:path h="534538" w="738567">
                <a:moveTo>
                  <a:pt x="0" y="0"/>
                </a:moveTo>
                <a:lnTo>
                  <a:pt x="738567" y="0"/>
                </a:lnTo>
                <a:lnTo>
                  <a:pt x="738567" y="534538"/>
                </a:lnTo>
                <a:lnTo>
                  <a:pt x="0" y="53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52751" y="1058224"/>
            <a:ext cx="723889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89"/>
              </a:lnSpc>
              <a:spcBef>
                <a:spcPct val="0"/>
              </a:spcBef>
            </a:pPr>
            <a:r>
              <a:rPr lang="en-US" sz="5499" spc="192">
                <a:solidFill>
                  <a:srgbClr val="010101"/>
                </a:solidFill>
                <a:latin typeface="Archivo Black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9403" y="3776962"/>
            <a:ext cx="75606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2F4F5"/>
                </a:solidFill>
                <a:latin typeface="Open Sans Bold"/>
              </a:rPr>
              <a:t>Redirects the Web scraper to a script page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6958" y="4341345"/>
            <a:ext cx="509338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2F4F5"/>
                </a:solidFill>
                <a:latin typeface="Open Sans"/>
              </a:rPr>
              <a:t>Clean the information and find the product page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49752" y="7240595"/>
            <a:ext cx="486087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2F4F5"/>
                </a:solidFill>
                <a:latin typeface="Open Sans Bold"/>
              </a:rPr>
              <a:t>Protection against scraping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405433" y="7902900"/>
            <a:ext cx="738567" cy="534538"/>
          </a:xfrm>
          <a:custGeom>
            <a:avLst/>
            <a:gdLst/>
            <a:ahLst/>
            <a:cxnLst/>
            <a:rect r="r" b="b" t="t" l="l"/>
            <a:pathLst>
              <a:path h="534538" w="738567">
                <a:moveTo>
                  <a:pt x="0" y="0"/>
                </a:moveTo>
                <a:lnTo>
                  <a:pt x="738567" y="0"/>
                </a:lnTo>
                <a:lnTo>
                  <a:pt x="738567" y="534538"/>
                </a:lnTo>
                <a:lnTo>
                  <a:pt x="0" y="53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491651" y="7943786"/>
            <a:ext cx="509338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2F4F5"/>
                </a:solidFill>
                <a:latin typeface="Open Sans"/>
              </a:rPr>
              <a:t>Fakes an usual browser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52292" y="-72542"/>
            <a:ext cx="25940292" cy="10359542"/>
          </a:xfrm>
          <a:custGeom>
            <a:avLst/>
            <a:gdLst/>
            <a:ahLst/>
            <a:cxnLst/>
            <a:rect r="r" b="b" t="t" l="l"/>
            <a:pathLst>
              <a:path h="10359542" w="25940292">
                <a:moveTo>
                  <a:pt x="0" y="0"/>
                </a:moveTo>
                <a:lnTo>
                  <a:pt x="25940292" y="0"/>
                </a:lnTo>
                <a:lnTo>
                  <a:pt x="25940292" y="10359542"/>
                </a:lnTo>
                <a:lnTo>
                  <a:pt x="0" y="1035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-1322123"/>
            <a:ext cx="18288000" cy="13123363"/>
          </a:xfrm>
          <a:custGeom>
            <a:avLst/>
            <a:gdLst/>
            <a:ahLst/>
            <a:cxnLst/>
            <a:rect r="r" b="b" t="t" l="l"/>
            <a:pathLst>
              <a:path h="13123363" w="18288000">
                <a:moveTo>
                  <a:pt x="0" y="0"/>
                </a:moveTo>
                <a:lnTo>
                  <a:pt x="18288000" y="0"/>
                </a:lnTo>
                <a:lnTo>
                  <a:pt x="18288000" y="13123363"/>
                </a:lnTo>
                <a:lnTo>
                  <a:pt x="0" y="13123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618" r="0" b="-61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78415" y="1285605"/>
            <a:ext cx="7497955" cy="1814188"/>
            <a:chOff x="0" y="0"/>
            <a:chExt cx="1974770" cy="4778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4770" cy="477811"/>
            </a:xfrm>
            <a:custGeom>
              <a:avLst/>
              <a:gdLst/>
              <a:ahLst/>
              <a:cxnLst/>
              <a:rect r="r" b="b" t="t" l="l"/>
              <a:pathLst>
                <a:path h="477811" w="1974770">
                  <a:moveTo>
                    <a:pt x="25813" y="0"/>
                  </a:moveTo>
                  <a:lnTo>
                    <a:pt x="1948957" y="0"/>
                  </a:lnTo>
                  <a:cubicBezTo>
                    <a:pt x="1955803" y="0"/>
                    <a:pt x="1962368" y="2720"/>
                    <a:pt x="1967209" y="7561"/>
                  </a:cubicBezTo>
                  <a:cubicBezTo>
                    <a:pt x="1972050" y="12402"/>
                    <a:pt x="1974770" y="18967"/>
                    <a:pt x="1974770" y="25813"/>
                  </a:cubicBezTo>
                  <a:lnTo>
                    <a:pt x="1974770" y="451997"/>
                  </a:lnTo>
                  <a:cubicBezTo>
                    <a:pt x="1974770" y="458843"/>
                    <a:pt x="1972050" y="465409"/>
                    <a:pt x="1967209" y="470250"/>
                  </a:cubicBezTo>
                  <a:cubicBezTo>
                    <a:pt x="1962368" y="475091"/>
                    <a:pt x="1955803" y="477811"/>
                    <a:pt x="1948957" y="477811"/>
                  </a:cubicBezTo>
                  <a:lnTo>
                    <a:pt x="25813" y="477811"/>
                  </a:lnTo>
                  <a:cubicBezTo>
                    <a:pt x="11557" y="477811"/>
                    <a:pt x="0" y="466254"/>
                    <a:pt x="0" y="451997"/>
                  </a:cubicBezTo>
                  <a:lnTo>
                    <a:pt x="0" y="25813"/>
                  </a:lnTo>
                  <a:cubicBezTo>
                    <a:pt x="0" y="18967"/>
                    <a:pt x="2720" y="12402"/>
                    <a:pt x="7561" y="7561"/>
                  </a:cubicBezTo>
                  <a:cubicBezTo>
                    <a:pt x="12402" y="2720"/>
                    <a:pt x="18967" y="0"/>
                    <a:pt x="258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974770" cy="496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862047"/>
            <a:ext cx="598597" cy="2237746"/>
          </a:xfrm>
          <a:custGeom>
            <a:avLst/>
            <a:gdLst/>
            <a:ahLst/>
            <a:cxnLst/>
            <a:rect r="r" b="b" t="t" l="l"/>
            <a:pathLst>
              <a:path h="2237746" w="598597">
                <a:moveTo>
                  <a:pt x="0" y="0"/>
                </a:moveTo>
                <a:lnTo>
                  <a:pt x="598597" y="0"/>
                </a:lnTo>
                <a:lnTo>
                  <a:pt x="598597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09297" y="1685080"/>
            <a:ext cx="488076" cy="1414713"/>
          </a:xfrm>
          <a:custGeom>
            <a:avLst/>
            <a:gdLst/>
            <a:ahLst/>
            <a:cxnLst/>
            <a:rect r="r" b="b" t="t" l="l"/>
            <a:pathLst>
              <a:path h="1414713" w="488076">
                <a:moveTo>
                  <a:pt x="0" y="0"/>
                </a:moveTo>
                <a:lnTo>
                  <a:pt x="488076" y="0"/>
                </a:lnTo>
                <a:lnTo>
                  <a:pt x="488076" y="1414713"/>
                </a:lnTo>
                <a:lnTo>
                  <a:pt x="0" y="141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711408" y="5716433"/>
            <a:ext cx="3189627" cy="8229600"/>
            <a:chOff x="0" y="0"/>
            <a:chExt cx="4252837" cy="10972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484282" y="3266440"/>
              <a:ext cx="1284273" cy="1251582"/>
            </a:xfrm>
            <a:custGeom>
              <a:avLst/>
              <a:gdLst/>
              <a:ahLst/>
              <a:cxnLst/>
              <a:rect r="r" b="b" t="t" l="l"/>
              <a:pathLst>
                <a:path h="1251582" w="1284273">
                  <a:moveTo>
                    <a:pt x="0" y="0"/>
                  </a:moveTo>
                  <a:lnTo>
                    <a:pt x="1284273" y="0"/>
                  </a:lnTo>
                  <a:lnTo>
                    <a:pt x="1284273" y="1251582"/>
                  </a:lnTo>
                  <a:lnTo>
                    <a:pt x="0" y="125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2680" y="1026705"/>
              <a:ext cx="3747477" cy="96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Enhance graphics coverage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01085" y="4520806"/>
            <a:ext cx="3189627" cy="8229600"/>
            <a:chOff x="0" y="0"/>
            <a:chExt cx="4252837" cy="109728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487086" y="4361567"/>
              <a:ext cx="1303886" cy="1460565"/>
            </a:xfrm>
            <a:custGeom>
              <a:avLst/>
              <a:gdLst/>
              <a:ahLst/>
              <a:cxnLst/>
              <a:rect r="r" b="b" t="t" l="l"/>
              <a:pathLst>
                <a:path h="1460565" w="1303886">
                  <a:moveTo>
                    <a:pt x="0" y="0"/>
                  </a:moveTo>
                  <a:lnTo>
                    <a:pt x="1303887" y="0"/>
                  </a:lnTo>
                  <a:lnTo>
                    <a:pt x="1303887" y="1460565"/>
                  </a:lnTo>
                  <a:lnTo>
                    <a:pt x="0" y="1460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73467" y="1167886"/>
              <a:ext cx="3505902" cy="1953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Improve dashboard filters:</a:t>
              </a:r>
            </a:p>
            <a:p>
              <a:pPr algn="ctr" marL="0" indent="0" lvl="0">
                <a:lnSpc>
                  <a:spcPts val="2980"/>
                </a:lnSpc>
                <a:spcBef>
                  <a:spcPct val="0"/>
                </a:spcBef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countries and zip codes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14402" y="3626345"/>
            <a:ext cx="3189627" cy="8229600"/>
            <a:chOff x="0" y="0"/>
            <a:chExt cx="4252837" cy="109728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294390" y="4592724"/>
              <a:ext cx="1664057" cy="1691740"/>
            </a:xfrm>
            <a:custGeom>
              <a:avLst/>
              <a:gdLst/>
              <a:ahLst/>
              <a:cxnLst/>
              <a:rect r="r" b="b" t="t" l="l"/>
              <a:pathLst>
                <a:path h="1691740" w="1664057">
                  <a:moveTo>
                    <a:pt x="0" y="0"/>
                  </a:moveTo>
                  <a:lnTo>
                    <a:pt x="1664057" y="0"/>
                  </a:lnTo>
                  <a:lnTo>
                    <a:pt x="1664057" y="1691740"/>
                  </a:lnTo>
                  <a:lnTo>
                    <a:pt x="0" y="169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373467" y="907513"/>
              <a:ext cx="3505902" cy="244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Personalized profiles: Permissions</a:t>
              </a:r>
            </a:p>
            <a:p>
              <a:pPr algn="ctr" marL="0" indent="0" lvl="0">
                <a:lnSpc>
                  <a:spcPts val="2980"/>
                </a:lnSpc>
                <a:spcBef>
                  <a:spcPct val="0"/>
                </a:spcBef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Price changing alerts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140780" y="6861827"/>
            <a:ext cx="3189627" cy="8229600"/>
            <a:chOff x="0" y="0"/>
            <a:chExt cx="4252837" cy="109728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285456" y="2555539"/>
              <a:ext cx="1681924" cy="1660517"/>
            </a:xfrm>
            <a:custGeom>
              <a:avLst/>
              <a:gdLst/>
              <a:ahLst/>
              <a:cxnLst/>
              <a:rect r="r" b="b" t="t" l="l"/>
              <a:pathLst>
                <a:path h="1660517" w="1681924">
                  <a:moveTo>
                    <a:pt x="0" y="0"/>
                  </a:moveTo>
                  <a:lnTo>
                    <a:pt x="1681924" y="0"/>
                  </a:lnTo>
                  <a:lnTo>
                    <a:pt x="1681924" y="1660517"/>
                  </a:lnTo>
                  <a:lnTo>
                    <a:pt x="0" y="166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52680" y="688111"/>
              <a:ext cx="3747477" cy="145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Scrape and display information about competitors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71607" y="7741145"/>
            <a:ext cx="3189627" cy="8229600"/>
            <a:chOff x="0" y="0"/>
            <a:chExt cx="840066" cy="21674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783129" y="9368070"/>
            <a:ext cx="566585" cy="735825"/>
          </a:xfrm>
          <a:custGeom>
            <a:avLst/>
            <a:gdLst/>
            <a:ahLst/>
            <a:cxnLst/>
            <a:rect r="r" b="b" t="t" l="l"/>
            <a:pathLst>
              <a:path h="735825" w="566585">
                <a:moveTo>
                  <a:pt x="0" y="0"/>
                </a:moveTo>
                <a:lnTo>
                  <a:pt x="566585" y="0"/>
                </a:lnTo>
                <a:lnTo>
                  <a:pt x="566585" y="735825"/>
                </a:lnTo>
                <a:lnTo>
                  <a:pt x="0" y="735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78415" y="1720757"/>
            <a:ext cx="7497955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NEXT STEPS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76848" y="8030451"/>
            <a:ext cx="3579147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Classic"/>
              </a:rPr>
              <a:t>Documentation for implementation and maintenance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DAFyQ5f61eg</dc:identifier>
  <dcterms:modified xsi:type="dcterms:W3CDTF">2011-08-01T06:04:30Z</dcterms:modified>
  <cp:revision>1</cp:revision>
  <dc:title>Sogrape &amp; 42porto</dc:title>
</cp:coreProperties>
</file>